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4"/>
  </p:sldMasterIdLst>
  <p:notesMasterIdLst>
    <p:notesMasterId r:id="rId13"/>
  </p:notesMasterIdLst>
  <p:sldIdLst>
    <p:sldId id="256" r:id="rId5"/>
    <p:sldId id="257" r:id="rId6"/>
    <p:sldId id="259" r:id="rId7"/>
    <p:sldId id="262" r:id="rId8"/>
    <p:sldId id="258" r:id="rId9"/>
    <p:sldId id="261" r:id="rId10"/>
    <p:sldId id="264" r:id="rId11"/>
    <p:sldId id="265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BCDDDA-E9E1-4FF3-9144-ECD610216EDB}" v="44" dt="2017-05-12T15:31:25.097"/>
    <p1510:client id="{B9E7E001-1DB9-428B-855A-A2D533E3CDAC}" v="9" dt="2017-05-12T10:59:18.494"/>
    <p1510:client id="{988D8E33-D7C8-4519-B89F-09D5271BD918}" v="121" dt="2017-05-12T11:53:40.7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/>
    <p:restoredTop sz="94631"/>
  </p:normalViewPr>
  <p:slideViewPr>
    <p:cSldViewPr snapToGrid="0">
      <p:cViewPr>
        <p:scale>
          <a:sx n="100" d="100"/>
          <a:sy n="100" d="100"/>
        </p:scale>
        <p:origin x="144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microsoft.com/office/2015/10/relationships/revisionInfo" Target="revisionInfo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D4E6E-ECF2-4A9D-B50C-47701D73F651}" type="datetimeFigureOut">
              <a:rPr lang="fr-FR"/>
              <a:t>17/05/2017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0EFBB-9CEE-460A-BC43-5AB877E7863C}" type="slidenum">
              <a:rPr lang="fr-F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0EFBB-9CEE-460A-BC43-5AB877E7863C}" type="slidenum">
              <a:rPr lang="fr-FR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431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0EFBB-9CEE-460A-BC43-5AB877E7863C}" type="slidenum">
              <a:rPr lang="fr-FR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817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0EFBB-9CEE-460A-BC43-5AB877E7863C}" type="slidenum">
              <a:rPr lang="fr-FR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374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0EFBB-9CEE-460A-BC43-5AB877E7863C}" type="slidenum">
              <a:rPr lang="fr-FR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63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0EFBB-9CEE-460A-BC43-5AB877E7863C}" type="slidenum">
              <a:rPr lang="fr-FR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953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0EFBB-9CEE-460A-BC43-5AB877E7863C}" type="slidenum">
              <a:rPr lang="fr-FR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0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4704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81453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9725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8870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086893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71867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68720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01698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14562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48237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3295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14200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14607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680862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5948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76334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17.05.17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40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ransition spd="slow" advClick="0" advTm="3000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 final.jpg"/>
          <p:cNvPicPr>
            <a:picLocks noChangeAspect="1"/>
          </p:cNvPicPr>
          <p:nvPr/>
        </p:nvPicPr>
        <p:blipFill rotWithShape="1">
          <a:blip r:embed="rId3"/>
          <a:srcRect l="613" t="14054" r="-613" b="11407"/>
          <a:stretch/>
        </p:blipFill>
        <p:spPr>
          <a:xfrm>
            <a:off x="1409700" y="2314575"/>
            <a:ext cx="4688648" cy="23145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81175" y="5848350"/>
            <a:ext cx="876144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>
                <a:latin typeface="Century Gothic" panose="020B0502020202020204" pitchFamily="34" charset="0"/>
              </a:rPr>
              <a:t>Margaux Monségu, Mathis Vatin, Maxime Bourdais, Romain Guichot,  Matthias Paris,  Chloé Plisson-Balthazard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04911" y="28575"/>
            <a:ext cx="53464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Mini-entreprise : </a:t>
            </a:r>
            <a:r>
              <a:rPr lang="fr-FR" sz="2000">
                <a:latin typeface="Calibri Light" panose="020F0302020204030204" pitchFamily="34" charset="0"/>
                <a:cs typeface="Calibri Light" panose="020F0302020204030204" pitchFamily="34" charset="0"/>
              </a:rPr>
              <a:t>Eco&amp;Chaud</a:t>
            </a:r>
          </a:p>
          <a:p>
            <a:r>
              <a:rPr lang="fr-FR">
                <a:latin typeface="Comic Sans MS" panose="030F0702030302020204" pitchFamily="66" charset="0"/>
              </a:rPr>
              <a:t>Etablissement : </a:t>
            </a:r>
            <a:r>
              <a:rPr lang="fr-FR" sz="2000">
                <a:latin typeface="Calibri Light" panose="020F0302020204030204" pitchFamily="34" charset="0"/>
                <a:cs typeface="Calibri Light" panose="020F0302020204030204" pitchFamily="34" charset="0"/>
              </a:rPr>
              <a:t>Collège Les Eyquems</a:t>
            </a:r>
          </a:p>
          <a:p>
            <a:r>
              <a:rPr lang="fr-FR">
                <a:latin typeface="Comic Sans MS" panose="030F0702030302020204" pitchFamily="66" charset="0"/>
              </a:rPr>
              <a:t>Ville : </a:t>
            </a:r>
            <a:r>
              <a:rPr lang="fr-FR" sz="2000">
                <a:latin typeface="Calibri Light" panose="020F0302020204030204" pitchFamily="34" charset="0"/>
                <a:cs typeface="Calibri Light" panose="020F0302020204030204" pitchFamily="34" charset="0"/>
              </a:rPr>
              <a:t>Mérignac</a:t>
            </a:r>
          </a:p>
          <a:p>
            <a:r>
              <a:rPr lang="fr-FR">
                <a:latin typeface="Comic Sans MS" panose="030F0702030302020204" pitchFamily="66" charset="0"/>
              </a:rPr>
              <a:t>Région : </a:t>
            </a:r>
            <a:r>
              <a:rPr lang="fr-FR" sz="2000">
                <a:latin typeface="Calibri Light" panose="020F0302020204030204" pitchFamily="34" charset="0"/>
                <a:cs typeface="Calibri Light" panose="020F0302020204030204" pitchFamily="34" charset="0"/>
              </a:rPr>
              <a:t>Aquitaine</a:t>
            </a:r>
          </a:p>
          <a:p>
            <a:r>
              <a:rPr lang="fr-FR">
                <a:latin typeface="Comic Sans MS" panose="030F0702030302020204" pitchFamily="66" charset="0"/>
              </a:rPr>
              <a:t>Catégorie : </a:t>
            </a:r>
            <a:r>
              <a:rPr lang="fr-FR" sz="2000">
                <a:latin typeface="Calibri Light" panose="020F0302020204030204" pitchFamily="34" charset="0"/>
                <a:cs typeface="Calibri Light" panose="020F0302020204030204" pitchFamily="34" charset="0"/>
              </a:rPr>
              <a:t>Collège</a:t>
            </a:r>
          </a:p>
        </p:txBody>
      </p:sp>
      <p:sp>
        <p:nvSpPr>
          <p:cNvPr id="6" name="ZoneTexte 5"/>
          <p:cNvSpPr txBox="1"/>
          <p:nvPr/>
        </p:nvSpPr>
        <p:spPr>
          <a:xfrm rot="1260000">
            <a:off x="4920283" y="1911729"/>
            <a:ext cx="557037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2800" err="1">
                <a:solidFill>
                  <a:srgbClr val="00B050"/>
                </a:solidFill>
                <a:latin typeface="Comic Sans MS" panose="030F0702030302020204" pitchFamily="66" charset="0"/>
              </a:rPr>
              <a:t>Eco</a:t>
            </a:r>
            <a:r>
              <a:rPr lang="fr-FR" sz="2800" err="1">
                <a:solidFill>
                  <a:srgbClr val="92D050"/>
                </a:solidFill>
                <a:latin typeface="Comic Sans MS" panose="030F0702030302020204" pitchFamily="66" charset="0"/>
              </a:rPr>
              <a:t>&amp;</a:t>
            </a:r>
            <a:r>
              <a:rPr lang="fr-FR" sz="2800" err="1">
                <a:solidFill>
                  <a:srgbClr val="E76618"/>
                </a:solidFill>
                <a:latin typeface="Comic Sans MS" panose="030F0702030302020204" pitchFamily="66" charset="0"/>
              </a:rPr>
              <a:t>Chaud</a:t>
            </a:r>
            <a:r>
              <a:rPr lang="fr-FR" sz="280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  <a:endParaRPr lang="fr-FR" sz="2800">
              <a:latin typeface="Comic Sans MS" panose="030F0702030302020204" pitchFamily="66" charset="0"/>
            </a:endParaRPr>
          </a:p>
          <a:p>
            <a:endParaRPr lang="fr-FR">
              <a:latin typeface="Comic Sans MS" panose="030F0702030302020204" pitchFamily="66" charset="0"/>
            </a:endParaRPr>
          </a:p>
          <a:p>
            <a:pPr algn="ctr"/>
            <a:r>
              <a:rPr lang="fr-FR" sz="2000">
                <a:latin typeface="Comic Sans MS" panose="030F0702030302020204" pitchFamily="66" charset="0"/>
              </a:rPr>
              <a:t>En 20 secondes, le monde est plus beau !</a:t>
            </a: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0" y="161925"/>
            <a:ext cx="8596668" cy="1320800"/>
          </a:xfrm>
        </p:spPr>
        <p:txBody>
          <a:bodyPr/>
          <a:lstStyle/>
          <a:p>
            <a:r>
              <a:rPr lang="fr-FR"/>
              <a:t>Présentation</a:t>
            </a:r>
            <a:br>
              <a:rPr lang="fr-FR"/>
            </a:br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6" y="990600"/>
            <a:ext cx="4260677" cy="170498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43245" y="2793945"/>
            <a:ext cx="3435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latin typeface="Bradley Hand ITC" panose="03070402050302030203" pitchFamily="66" charset="0"/>
              </a:rPr>
              <a:t>Collège les Eyquems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44940" y="409575"/>
            <a:ext cx="3172407" cy="237930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83320" y="2867025"/>
            <a:ext cx="218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latin typeface="Bradley Hand ITC" panose="03070402050302030203" pitchFamily="66" charset="0"/>
              </a:rPr>
              <a:t>Notre équipe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/>
          <a:srcRect l="24107" t="36735" r="34184" b="14042"/>
          <a:stretch/>
        </p:blipFill>
        <p:spPr>
          <a:xfrm>
            <a:off x="2861244" y="3225097"/>
            <a:ext cx="5012290" cy="332670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115681" y="6404865"/>
            <a:ext cx="3585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latin typeface="Bradley Hand ITC" panose="03070402050302030203" pitchFamily="66" charset="0"/>
              </a:rPr>
              <a:t>Notre organigramme </a:t>
            </a:r>
          </a:p>
        </p:txBody>
      </p:sp>
    </p:spTree>
    <p:extLst>
      <p:ext uri="{BB962C8B-B14F-4D97-AF65-F5344CB8AC3E}">
        <p14:creationId xmlns:p14="http://schemas.microsoft.com/office/powerpoint/2010/main" val="314343534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6" name="Group 15"/>
          <p:cNvGrpSpPr>
            <a:grpSpLocks noGrp="1" noUngrp="1" noRot="1" noChangeAspect="1" noMove="1" noResize="1"/>
          </p:cNvGrpSpPr>
          <p:nvPr>
            <p:extLst/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/>
            <p:cNvCxnSpPr/>
            <p:nvPr>
              <p:extLst/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>
              <p:extLst/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/>
            <p:cNvSpPr/>
            <p:nvPr>
              <p:extLst/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/>
            <p:cNvSpPr/>
            <p:nvPr>
              <p:extLst/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/>
            <p:cNvSpPr/>
            <p:nvPr>
              <p:extLst/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/>
            <p:cNvSpPr/>
            <p:nvPr>
              <p:extLst/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/>
            <p:cNvSpPr/>
            <p:nvPr>
              <p:extLst/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/>
            <p:cNvSpPr/>
            <p:nvPr>
              <p:extLst/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/>
            <p:cNvSpPr/>
            <p:nvPr>
              <p:extLst/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/>
            <p:cNvSpPr/>
            <p:nvPr>
              <p:extLst/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Image 3" descr="IMG_2076.JPG"/>
          <p:cNvPicPr>
            <a:picLocks noChangeAspect="1"/>
          </p:cNvPicPr>
          <p:nvPr/>
        </p:nvPicPr>
        <p:blipFill rotWithShape="1">
          <a:blip r:embed="rId3"/>
          <a:srcRect l="15150" r="16089" b="-3"/>
          <a:stretch/>
        </p:blipFill>
        <p:spPr>
          <a:xfrm>
            <a:off x="2946107" y="-13736"/>
            <a:ext cx="3151431" cy="3437494"/>
          </a:xfrm>
          <a:custGeom>
            <a:avLst/>
            <a:gdLst>
              <a:gd name="connsiteX0" fmla="*/ 514552 w 3151431"/>
              <a:gd name="connsiteY0" fmla="*/ 0 h 3437504"/>
              <a:gd name="connsiteX1" fmla="*/ 2008047 w 3151431"/>
              <a:gd name="connsiteY1" fmla="*/ 0 h 3437504"/>
              <a:gd name="connsiteX2" fmla="*/ 2008047 w 3151431"/>
              <a:gd name="connsiteY2" fmla="*/ 1 h 3437504"/>
              <a:gd name="connsiteX3" fmla="*/ 3151431 w 3151431"/>
              <a:gd name="connsiteY3" fmla="*/ 1 h 3437504"/>
              <a:gd name="connsiteX4" fmla="*/ 2637972 w 3151431"/>
              <a:gd name="connsiteY4" fmla="*/ 3437504 h 3437504"/>
              <a:gd name="connsiteX5" fmla="*/ 0 w 3151431"/>
              <a:gd name="connsiteY5" fmla="*/ 3437504 h 343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7" name="Image 7" descr="IMG_2098.JPG"/>
          <p:cNvPicPr>
            <a:picLocks noChangeAspect="1"/>
          </p:cNvPicPr>
          <p:nvPr/>
        </p:nvPicPr>
        <p:blipFill rotWithShape="1">
          <a:blip r:embed="rId4"/>
          <a:srcRect l="21796" r="9401" b="-3"/>
          <a:stretch/>
        </p:blipFill>
        <p:spPr>
          <a:xfrm>
            <a:off x="319203" y="10"/>
            <a:ext cx="3153384" cy="3437494"/>
          </a:xfrm>
          <a:custGeom>
            <a:avLst/>
            <a:gdLst>
              <a:gd name="connsiteX0" fmla="*/ 511180 w 3153384"/>
              <a:gd name="connsiteY0" fmla="*/ 0 h 3437504"/>
              <a:gd name="connsiteX1" fmla="*/ 3153384 w 3153384"/>
              <a:gd name="connsiteY1" fmla="*/ 0 h 3437504"/>
              <a:gd name="connsiteX2" fmla="*/ 2638832 w 3153384"/>
              <a:gd name="connsiteY2" fmla="*/ 3437504 h 3437504"/>
              <a:gd name="connsiteX3" fmla="*/ 0 w 3153384"/>
              <a:gd name="connsiteY3" fmla="*/ 3437504 h 343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9" name="Image 9" descr="IMG_2105.JPG"/>
          <p:cNvPicPr>
            <a:picLocks noChangeAspect="1"/>
          </p:cNvPicPr>
          <p:nvPr/>
        </p:nvPicPr>
        <p:blipFill rotWithShape="1">
          <a:blip r:embed="rId5"/>
          <a:srcRect l="27849" r="7328" b="3"/>
          <a:stretch/>
        </p:blipFill>
        <p:spPr>
          <a:xfrm>
            <a:off x="1" y="3437504"/>
            <a:ext cx="2956476" cy="3420496"/>
          </a:xfrm>
          <a:custGeom>
            <a:avLst/>
            <a:gdLst>
              <a:gd name="connsiteX0" fmla="*/ 319202 w 2956476"/>
              <a:gd name="connsiteY0" fmla="*/ 0 h 3420496"/>
              <a:gd name="connsiteX1" fmla="*/ 2956476 w 2956476"/>
              <a:gd name="connsiteY1" fmla="*/ 0 h 3420496"/>
              <a:gd name="connsiteX2" fmla="*/ 2444471 w 2956476"/>
              <a:gd name="connsiteY2" fmla="*/ 3420496 h 3420496"/>
              <a:gd name="connsiteX3" fmla="*/ 0 w 2956476"/>
              <a:gd name="connsiteY3" fmla="*/ 3420496 h 3420496"/>
              <a:gd name="connsiteX4" fmla="*/ 0 w 2956476"/>
              <a:gd name="connsiteY4" fmla="*/ 2146516 h 342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5" name="Image 5" descr="IMG_2077.JPG"/>
          <p:cNvPicPr>
            <a:picLocks noChangeAspect="1"/>
          </p:cNvPicPr>
          <p:nvPr/>
        </p:nvPicPr>
        <p:blipFill rotWithShape="1">
          <a:blip r:embed="rId6"/>
          <a:srcRect l="16699" r="14200" b="3"/>
          <a:stretch/>
        </p:blipFill>
        <p:spPr>
          <a:xfrm>
            <a:off x="2443799" y="3437504"/>
            <a:ext cx="3151535" cy="3420496"/>
          </a:xfrm>
          <a:custGeom>
            <a:avLst/>
            <a:gdLst>
              <a:gd name="connsiteX0" fmla="*/ 512005 w 3151535"/>
              <a:gd name="connsiteY0" fmla="*/ 0 h 3420496"/>
              <a:gd name="connsiteX1" fmla="*/ 3151535 w 3151535"/>
              <a:gd name="connsiteY1" fmla="*/ 0 h 3420496"/>
              <a:gd name="connsiteX2" fmla="*/ 2640616 w 3151535"/>
              <a:gd name="connsiteY2" fmla="*/ 3420496 h 3420496"/>
              <a:gd name="connsiteX3" fmla="*/ 0 w 3151535"/>
              <a:gd name="connsiteY3" fmla="*/ 3420496 h 342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</p:spPr>
      </p:pic>
      <p:cxnSp>
        <p:nvCxnSpPr>
          <p:cNvPr id="28" name="Straight Connector 27"/>
          <p:cNvCxnSpPr>
            <a:cxnSpLocks noGrp="1" noRot="1" noChangeAspect="1" noMove="1" noResize="1" noEditPoints="1" noAdjustHandles="1" noChangeArrowheads="1" noChangeShapeType="1"/>
          </p:cNvCxnSpPr>
          <p:nvPr>
            <p:extLst/>
          </p:nvPr>
        </p:nvCxnSpPr>
        <p:spPr>
          <a:xfrm>
            <a:off x="319020" y="3429000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/>
          </p:nvPr>
        </p:nvCxnSpPr>
        <p:spPr>
          <a:xfrm flipV="1">
            <a:off x="2444472" y="-2"/>
            <a:ext cx="1025065" cy="68580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46249" y="961121"/>
            <a:ext cx="3165475" cy="7497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400"/>
              <a:t>Histoire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991225" y="2672910"/>
            <a:ext cx="4060357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- Projet Erasmus</a:t>
            </a:r>
          </a:p>
          <a:p>
            <a:r>
              <a:rPr lang="fr-FR"/>
              <a:t>- Mobilité en Pologne : concours de mini-entreprises</a:t>
            </a:r>
          </a:p>
          <a:p>
            <a:r>
              <a:rPr lang="fr-FR"/>
              <a:t>- Mobilité à Melilla</a:t>
            </a:r>
          </a:p>
          <a:p>
            <a:r>
              <a:rPr lang="fr-FR"/>
              <a:t>- EPA</a:t>
            </a:r>
          </a:p>
        </p:txBody>
      </p:sp>
    </p:spTree>
    <p:extLst>
      <p:ext uri="{BB962C8B-B14F-4D97-AF65-F5344CB8AC3E}">
        <p14:creationId xmlns:p14="http://schemas.microsoft.com/office/powerpoint/2010/main" val="138772368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3446" y="371475"/>
            <a:ext cx="8596668" cy="1320800"/>
          </a:xfrm>
        </p:spPr>
        <p:txBody>
          <a:bodyPr/>
          <a:lstStyle/>
          <a:p>
            <a:r>
              <a:rPr lang="fr-FR"/>
              <a:t>Etude de marché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949156"/>
              </p:ext>
            </p:extLst>
          </p:nvPr>
        </p:nvGraphicFramePr>
        <p:xfrm>
          <a:off x="228516" y="1666875"/>
          <a:ext cx="9160765" cy="135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153">
                  <a:extLst>
                    <a:ext uri="{9D8B030D-6E8A-4147-A177-3AD203B41FA5}">
                      <a16:colId xmlns:a16="http://schemas.microsoft.com/office/drawing/2014/main" xmlns="" val="2839234899"/>
                    </a:ext>
                  </a:extLst>
                </a:gridCol>
                <a:gridCol w="1832153">
                  <a:extLst>
                    <a:ext uri="{9D8B030D-6E8A-4147-A177-3AD203B41FA5}">
                      <a16:colId xmlns:a16="http://schemas.microsoft.com/office/drawing/2014/main" xmlns="" val="980037546"/>
                    </a:ext>
                  </a:extLst>
                </a:gridCol>
                <a:gridCol w="1832153">
                  <a:extLst>
                    <a:ext uri="{9D8B030D-6E8A-4147-A177-3AD203B41FA5}">
                      <a16:colId xmlns:a16="http://schemas.microsoft.com/office/drawing/2014/main" xmlns="" val="2425298281"/>
                    </a:ext>
                  </a:extLst>
                </a:gridCol>
                <a:gridCol w="1832153">
                  <a:extLst>
                    <a:ext uri="{9D8B030D-6E8A-4147-A177-3AD203B41FA5}">
                      <a16:colId xmlns:a16="http://schemas.microsoft.com/office/drawing/2014/main" xmlns="" val="3327732944"/>
                    </a:ext>
                  </a:extLst>
                </a:gridCol>
                <a:gridCol w="1832153">
                  <a:extLst>
                    <a:ext uri="{9D8B030D-6E8A-4147-A177-3AD203B41FA5}">
                      <a16:colId xmlns:a16="http://schemas.microsoft.com/office/drawing/2014/main" xmlns="" val="1865738485"/>
                    </a:ext>
                  </a:extLst>
                </a:gridCol>
              </a:tblGrid>
              <a:tr h="343577">
                <a:tc>
                  <a:txBody>
                    <a:bodyPr/>
                    <a:lstStyle/>
                    <a:p>
                      <a:pPr rtl="0" fontAlgn="b"/>
                      <a:endParaRPr lang="fr-FR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Bouillottes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Moufles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Coussins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Kit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xmlns="" val="2248187716"/>
                  </a:ext>
                </a:extLst>
              </a:tr>
              <a:tr h="343577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Dépenses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0.34 €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0.71 €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0.77 €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1.82 €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xmlns="" val="3413698000"/>
                  </a:ext>
                </a:extLst>
              </a:tr>
              <a:tr h="333760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Prix de vente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1.00 €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3.00 €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3.00 €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5.00 €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xmlns="" val="683210930"/>
                  </a:ext>
                </a:extLst>
              </a:tr>
              <a:tr h="333760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Bénéfices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0.66 €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2.29 €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2.23 €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>
                          <a:effectLst/>
                        </a:rPr>
                        <a:t>3.18 €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xmlns="" val="1210039097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33375" y="3600450"/>
            <a:ext cx="3882373" cy="17541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rebuchet MS"/>
              </a:rPr>
              <a:t>- 133 sondés</a:t>
            </a:r>
          </a:p>
          <a:p>
            <a:r>
              <a:rPr lang="fr-FR">
                <a:solidFill>
                  <a:srgbClr val="000000"/>
                </a:solidFill>
                <a:latin typeface="Trebuchet MS"/>
              </a:rPr>
              <a:t>- produit lavable en machine</a:t>
            </a:r>
          </a:p>
          <a:p>
            <a:r>
              <a:rPr lang="fr-FR">
                <a:solidFill>
                  <a:srgbClr val="000000"/>
                </a:solidFill>
                <a:latin typeface="Trebuchet MS"/>
              </a:rPr>
              <a:t>- écologique</a:t>
            </a:r>
          </a:p>
          <a:p>
            <a:r>
              <a:rPr lang="fr-FR">
                <a:solidFill>
                  <a:srgbClr val="000000"/>
                </a:solidFill>
                <a:latin typeface="Trebuchet MS"/>
              </a:rPr>
              <a:t>- pouvoir choisir la couleur </a:t>
            </a:r>
          </a:p>
          <a:p>
            <a:r>
              <a:rPr lang="fr-FR">
                <a:solidFill>
                  <a:srgbClr val="000000"/>
                </a:solidFill>
                <a:latin typeface="Trebuchet MS"/>
              </a:rPr>
              <a:t>- désir de plusieurs formes : diversification des produits </a:t>
            </a:r>
          </a:p>
        </p:txBody>
      </p:sp>
      <p:pic>
        <p:nvPicPr>
          <p:cNvPr id="4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5" y="3276600"/>
            <a:ext cx="5858279" cy="25315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39736" y="6154288"/>
            <a:ext cx="496322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/>
              <a:t>Sondage fait pour le coussin (produit initial)</a:t>
            </a:r>
            <a:endParaRPr lang="fr-FR" sz="1400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6503457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/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/>
            <p:cNvCxnSpPr/>
            <p:nvPr>
              <p:extLst/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>
              <p:extLst/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/>
            <p:cNvSpPr/>
            <p:nvPr>
              <p:extLst/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/>
            <p:cNvSpPr/>
            <p:nvPr>
              <p:extLst/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/>
            <p:cNvSpPr/>
            <p:nvPr>
              <p:extLst/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/>
            <p:cNvSpPr/>
            <p:nvPr>
              <p:extLst/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/>
            <p:cNvSpPr/>
            <p:nvPr>
              <p:extLst/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/>
            <p:cNvSpPr/>
            <p:nvPr>
              <p:extLst/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/>
            <p:cNvSpPr/>
            <p:nvPr>
              <p:extLst/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/>
            <p:cNvSpPr/>
            <p:nvPr>
              <p:extLst/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622" y="4648200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La fabrication</a:t>
            </a:r>
          </a:p>
        </p:txBody>
      </p:sp>
      <p:pic>
        <p:nvPicPr>
          <p:cNvPr id="4" name="Image 4"/>
          <p:cNvPicPr>
            <a:picLocks noChangeAspect="1"/>
          </p:cNvPicPr>
          <p:nvPr/>
        </p:nvPicPr>
        <p:blipFill rotWithShape="1">
          <a:blip r:embed="rId3"/>
          <a:srcRect l="384" t="463" r="-384" b="21532"/>
          <a:stretch/>
        </p:blipFill>
        <p:spPr>
          <a:xfrm>
            <a:off x="3934667" y="314325"/>
            <a:ext cx="2879572" cy="3743539"/>
          </a:xfrm>
          <a:prstGeom prst="rect">
            <a:avLst/>
          </a:prstGeom>
        </p:spPr>
      </p:pic>
      <p:pic>
        <p:nvPicPr>
          <p:cNvPr id="32" name="Image 32"/>
          <p:cNvPicPr>
            <a:picLocks noChangeAspect="1"/>
          </p:cNvPicPr>
          <p:nvPr/>
        </p:nvPicPr>
        <p:blipFill rotWithShape="1">
          <a:blip r:embed="rId4"/>
          <a:srcRect l="28854" t="5948" r="29644" b="11150"/>
          <a:stretch/>
        </p:blipFill>
        <p:spPr>
          <a:xfrm>
            <a:off x="665622" y="590550"/>
            <a:ext cx="3027486" cy="3412717"/>
          </a:xfrm>
          <a:prstGeom prst="rect">
            <a:avLst/>
          </a:prstGeom>
        </p:spPr>
      </p:pic>
      <p:pic>
        <p:nvPicPr>
          <p:cNvPr id="3" name="Image 3" descr="20170509_13393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211" y="3724275"/>
            <a:ext cx="3587379" cy="269194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83387" y="989701"/>
            <a:ext cx="2743200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Matières premières : </a:t>
            </a:r>
          </a:p>
          <a:p>
            <a:r>
              <a:rPr lang="fr-FR"/>
              <a:t>- blé</a:t>
            </a:r>
          </a:p>
          <a:p>
            <a:r>
              <a:rPr lang="fr-FR">
                <a:solidFill>
                  <a:srgbClr val="000000"/>
                </a:solidFill>
                <a:latin typeface="Trebuchet MS"/>
              </a:rPr>
              <a:t>- tee-shirts</a:t>
            </a:r>
          </a:p>
          <a:p>
            <a:r>
              <a:rPr lang="fr-FR">
                <a:solidFill>
                  <a:srgbClr val="000000"/>
                </a:solidFill>
                <a:latin typeface="Trebuchet MS"/>
              </a:rPr>
              <a:t>- jeans</a:t>
            </a:r>
          </a:p>
        </p:txBody>
      </p:sp>
    </p:spTree>
    <p:extLst>
      <p:ext uri="{BB962C8B-B14F-4D97-AF65-F5344CB8AC3E}">
        <p14:creationId xmlns:p14="http://schemas.microsoft.com/office/powerpoint/2010/main" val="261577492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29" name="Group 28"/>
          <p:cNvGrpSpPr>
            <a:grpSpLocks noGrp="1" noUngrp="1" noRot="1" noChangeAspect="1" noMove="1" noResize="1"/>
          </p:cNvGrpSpPr>
          <p:nvPr>
            <p:extLst/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" name="Straight Connector 29"/>
            <p:cNvCxnSpPr/>
            <p:nvPr>
              <p:extLst/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>
              <p:extLst/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/>
            <p:cNvSpPr/>
            <p:nvPr>
              <p:extLst/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/>
            <p:cNvSpPr/>
            <p:nvPr>
              <p:extLst/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/>
            <p:cNvSpPr/>
            <p:nvPr>
              <p:extLst/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/>
            <p:cNvSpPr/>
            <p:nvPr>
              <p:extLst/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/>
            <p:cNvSpPr/>
            <p:nvPr>
              <p:extLst/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/>
            <p:cNvSpPr/>
            <p:nvPr>
              <p:extLst/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/>
            <p:cNvSpPr/>
            <p:nvPr>
              <p:extLst/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>
              <p:extLst/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 5" descr="20170511_1348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83048" y="1133475"/>
            <a:ext cx="2446077" cy="18348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90" y="457200"/>
            <a:ext cx="3520117" cy="2112972"/>
          </a:xfrm>
          <a:prstGeom prst="rect">
            <a:avLst/>
          </a:prstGeom>
        </p:spPr>
      </p:pic>
      <p:pic>
        <p:nvPicPr>
          <p:cNvPr id="3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6766" y="3752850"/>
            <a:ext cx="1741556" cy="1741556"/>
          </a:xfrm>
          <a:prstGeom prst="rect">
            <a:avLst/>
          </a:prstGeom>
        </p:spPr>
      </p:pic>
      <p:pic>
        <p:nvPicPr>
          <p:cNvPr id="6" name="Image 12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4963588" y="3429734"/>
            <a:ext cx="1677770" cy="2794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0423" y="1722427"/>
            <a:ext cx="4466546" cy="2328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Les produits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0423" y="4781550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- écologiques </a:t>
            </a:r>
          </a:p>
          <a:p>
            <a:pPr algn="ctr"/>
            <a:r>
              <a:rPr lang="fr-FR"/>
              <a:t>- peu chers</a:t>
            </a:r>
          </a:p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50790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Dans la presse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37" y="1602581"/>
            <a:ext cx="2328862" cy="3881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864">
            <a:off x="7748514" y="357024"/>
            <a:ext cx="1909603" cy="33948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314">
            <a:off x="450533" y="1358900"/>
            <a:ext cx="2956560" cy="49276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481">
            <a:off x="6515100" y="3664744"/>
            <a:ext cx="4660900" cy="26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3533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commander et nous contacter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7834" y="2977227"/>
            <a:ext cx="4923366" cy="566073"/>
          </a:xfrm>
        </p:spPr>
        <p:txBody>
          <a:bodyPr/>
          <a:lstStyle/>
          <a:p>
            <a:pPr lvl="1"/>
            <a:r>
              <a:rPr lang="fr-FR" dirty="0" smtClean="0"/>
              <a:t>Sur notre site « Collège les </a:t>
            </a:r>
            <a:r>
              <a:rPr lang="fr-FR" dirty="0" err="1" smtClean="0"/>
              <a:t>Eyquems</a:t>
            </a:r>
            <a:r>
              <a:rPr lang="fr-FR" dirty="0" smtClean="0"/>
              <a:t> » :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5501">
            <a:off x="8327725" y="714618"/>
            <a:ext cx="3687742" cy="20110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683">
            <a:off x="694408" y="1794293"/>
            <a:ext cx="4601987" cy="48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836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2B67B7AA441544A1F71486D7E28A2C" ma:contentTypeVersion="" ma:contentTypeDescription="Crée un document." ma:contentTypeScope="" ma:versionID="75634c469ef41009350c516a98697ce6">
  <xsd:schema xmlns:xsd="http://www.w3.org/2001/XMLSchema" xmlns:xs="http://www.w3.org/2001/XMLSchema" xmlns:p="http://schemas.microsoft.com/office/2006/metadata/properties" xmlns:ns2="a5184967-e3f0-451d-b34e-9e8eab436366" targetNamespace="http://schemas.microsoft.com/office/2006/metadata/properties" ma:root="true" ma:fieldsID="c25c9b1d8ac6504cf970253a4bb4121b" ns2:_="">
    <xsd:import namespace="a5184967-e3f0-451d-b34e-9e8eab43636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84967-e3f0-451d-b34e-9e8eab4363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73EEA2-48AC-4E99-970B-79E978A9A7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849955-6DB3-4431-9374-D6BDE2B6C05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a5184967-e3f0-451d-b34e-9e8eab43636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DE17AC8-F96C-4188-BF17-40F57BD030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184967-e3f0-451d-b34e-9e8eab4363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2061</TotalTime>
  <Words>138</Words>
  <Application>Microsoft Macintosh PowerPoint</Application>
  <PresentationFormat>Grand écran</PresentationFormat>
  <Paragraphs>61</Paragraphs>
  <Slides>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7" baseType="lpstr">
      <vt:lpstr>Bradley Hand ITC</vt:lpstr>
      <vt:lpstr>Calibri</vt:lpstr>
      <vt:lpstr>Calibri Light</vt:lpstr>
      <vt:lpstr>Century Gothic</vt:lpstr>
      <vt:lpstr>Comic Sans MS</vt:lpstr>
      <vt:lpstr>Trebuchet MS</vt:lpstr>
      <vt:lpstr>Wingdings 3</vt:lpstr>
      <vt:lpstr>Arial</vt:lpstr>
      <vt:lpstr>Facette</vt:lpstr>
      <vt:lpstr>Présentation PowerPoint</vt:lpstr>
      <vt:lpstr>Présentation </vt:lpstr>
      <vt:lpstr>Histoire</vt:lpstr>
      <vt:lpstr>Etude de marché</vt:lpstr>
      <vt:lpstr>La fabrication</vt:lpstr>
      <vt:lpstr>Les produits</vt:lpstr>
      <vt:lpstr>Dans la presse</vt:lpstr>
      <vt:lpstr>Pour commander et nous contacter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Franck DUTHEIL</cp:lastModifiedBy>
  <cp:revision>6</cp:revision>
  <dcterms:modified xsi:type="dcterms:W3CDTF">2017-05-18T18:58:46Z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0x0101009F2B67B7AA441544A1F71486D7E28A2C</vt:lpwstr>
  </property>
</Properties>
</file>